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75478-3D09-4DA5-935F-3AAA2CB43778}" v="1" dt="2023-03-29T18:41:23.6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8" autoAdjust="0"/>
    <p:restoredTop sz="94660"/>
  </p:normalViewPr>
  <p:slideViewPr>
    <p:cSldViewPr snapToGrid="0">
      <p:cViewPr>
        <p:scale>
          <a:sx n="120" d="100"/>
          <a:sy n="120" d="100"/>
        </p:scale>
        <p:origin x="342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62A583-E3C4-4AD2-9703-A7D277C99D28}" type="datetimeFigureOut">
              <a:rPr lang="en-US" smtClean="0"/>
              <a:t>4/3/23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64482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2A583-E3C4-4AD2-9703-A7D277C99D28}" type="datetimeFigureOut">
              <a:rPr lang="en-US" smtClean="0"/>
              <a:t>4/3/23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286116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2A583-E3C4-4AD2-9703-A7D277C99D28}" type="datetimeFigureOut">
              <a:rPr lang="en-US" smtClean="0"/>
              <a:t>4/3/23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325869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62A583-E3C4-4AD2-9703-A7D277C99D28}" type="datetimeFigureOut">
              <a:rPr lang="en-US" smtClean="0"/>
              <a:t>4/3/23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39231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62A583-E3C4-4AD2-9703-A7D277C99D28}" type="datetimeFigureOut">
              <a:rPr lang="en-US" smtClean="0"/>
              <a:t>4/3/23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73176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62A583-E3C4-4AD2-9703-A7D277C99D28}" type="datetimeFigureOut">
              <a:rPr lang="en-US" smtClean="0"/>
              <a:t>4/3/23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2694926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62A583-E3C4-4AD2-9703-A7D277C99D28}" type="datetimeFigureOut">
              <a:rPr lang="en-US" smtClean="0"/>
              <a:t>4/3/23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69046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62A583-E3C4-4AD2-9703-A7D277C99D28}" type="datetimeFigureOut">
              <a:rPr lang="en-US" smtClean="0"/>
              <a:t>4/3/23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52832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2A583-E3C4-4AD2-9703-A7D277C99D28}" type="datetimeFigureOut">
              <a:rPr lang="en-US" smtClean="0"/>
              <a:t>4/3/23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86872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662A583-E3C4-4AD2-9703-A7D277C99D28}" type="datetimeFigureOut">
              <a:rPr lang="en-US" smtClean="0"/>
              <a:t>4/3/23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160393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662A583-E3C4-4AD2-9703-A7D277C99D28}" type="datetimeFigureOut">
              <a:rPr lang="en-US" smtClean="0"/>
              <a:t>4/3/23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8251E-10F2-482B-B9E3-2FDAC784CAD5}" type="slidenum">
              <a:rPr lang="en-US" smtClean="0"/>
              <a:t>‹#›</a:t>
            </a:fld>
            <a:endParaRPr lang="en-US"/>
          </a:p>
        </p:txBody>
      </p:sp>
    </p:spTree>
    <p:extLst>
      <p:ext uri="{BB962C8B-B14F-4D97-AF65-F5344CB8AC3E}">
        <p14:creationId xmlns:p14="http://schemas.microsoft.com/office/powerpoint/2010/main" val="281950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662A583-E3C4-4AD2-9703-A7D277C99D28}" type="datetimeFigureOut">
              <a:rPr lang="en-US" smtClean="0"/>
              <a:t>4/3/23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EE8251E-10F2-482B-B9E3-2FDAC784CAD5}" type="slidenum">
              <a:rPr lang="en-US" smtClean="0"/>
              <a:t>‹#›</a:t>
            </a:fld>
            <a:endParaRPr lang="en-US"/>
          </a:p>
        </p:txBody>
      </p:sp>
    </p:spTree>
    <p:extLst>
      <p:ext uri="{BB962C8B-B14F-4D97-AF65-F5344CB8AC3E}">
        <p14:creationId xmlns:p14="http://schemas.microsoft.com/office/powerpoint/2010/main" val="93071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NJenkins@ManifestConsultingGroup.com"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40847DD3-272A-5579-6BA1-F651A4592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6862" y="156593"/>
            <a:ext cx="1691640" cy="1675602"/>
          </a:xfrm>
          <a:prstGeom prst="rect">
            <a:avLst/>
          </a:prstGeom>
        </p:spPr>
      </p:pic>
      <p:sp>
        <p:nvSpPr>
          <p:cNvPr id="7" name="TextBox 6">
            <a:extLst>
              <a:ext uri="{FF2B5EF4-FFF2-40B4-BE49-F238E27FC236}">
                <a16:creationId xmlns:a16="http://schemas.microsoft.com/office/drawing/2014/main" id="{7A811F4D-CDCA-0550-B76E-28A9DD79E09C}"/>
              </a:ext>
            </a:extLst>
          </p:cNvPr>
          <p:cNvSpPr txBox="1"/>
          <p:nvPr/>
        </p:nvSpPr>
        <p:spPr>
          <a:xfrm>
            <a:off x="5695252" y="1768384"/>
            <a:ext cx="1876268" cy="307777"/>
          </a:xfrm>
          <a:prstGeom prst="rect">
            <a:avLst/>
          </a:prstGeom>
          <a:noFill/>
        </p:spPr>
        <p:txBody>
          <a:bodyPr wrap="square" rtlCol="0">
            <a:spAutoFit/>
          </a:bodyPr>
          <a:lstStyle/>
          <a:p>
            <a:pPr algn="ctr"/>
            <a:r>
              <a:rPr lang="en-US" sz="700" b="1" i="1" dirty="0">
                <a:effectLst/>
                <a:latin typeface="Arial Narrow" panose="020B0606020202030204" pitchFamily="34" charset="0"/>
                <a:ea typeface="Calibri" panose="020F0502020204030204" pitchFamily="34" charset="0"/>
                <a:cs typeface="Times New Roman" panose="02020603050405020304" pitchFamily="18" charset="0"/>
              </a:rPr>
              <a:t>(a DBA of Freedom International, Inc.)          </a:t>
            </a:r>
            <a:endParaRPr lang="en-US" sz="700" dirty="0">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700" dirty="0">
              <a:latin typeface="Arial Narrow" panose="020B0606020202030204" pitchFamily="34" charset="0"/>
            </a:endParaRPr>
          </a:p>
        </p:txBody>
      </p:sp>
      <p:sp>
        <p:nvSpPr>
          <p:cNvPr id="8" name="TextBox 7">
            <a:extLst>
              <a:ext uri="{FF2B5EF4-FFF2-40B4-BE49-F238E27FC236}">
                <a16:creationId xmlns:a16="http://schemas.microsoft.com/office/drawing/2014/main" id="{C2C05169-7451-6455-D79C-52F9670C83DE}"/>
              </a:ext>
            </a:extLst>
          </p:cNvPr>
          <p:cNvSpPr txBox="1"/>
          <p:nvPr/>
        </p:nvSpPr>
        <p:spPr>
          <a:xfrm>
            <a:off x="264536" y="693579"/>
            <a:ext cx="5308876" cy="1107996"/>
          </a:xfrm>
          <a:prstGeom prst="rect">
            <a:avLst/>
          </a:prstGeom>
          <a:noFill/>
        </p:spPr>
        <p:txBody>
          <a:bodyPr wrap="square" rtlCol="0">
            <a:spAutoFit/>
          </a:bodyPr>
          <a:lstStyle/>
          <a:p>
            <a:pPr marL="0" marR="0" algn="just">
              <a:spcBef>
                <a:spcPts val="0"/>
              </a:spcBef>
              <a:spcAft>
                <a:spcPts val="1000"/>
              </a:spcAft>
            </a:pPr>
            <a:r>
              <a:rPr lang="en-US" sz="1100" b="1" dirty="0">
                <a:effectLst/>
                <a:latin typeface="Arial" panose="020B0604020202020204" pitchFamily="34" charset="0"/>
                <a:ea typeface="Calibri" panose="020F0502020204030204" pitchFamily="34" charset="0"/>
                <a:cs typeface="Arial" panose="020B0604020202020204" pitchFamily="34" charset="0"/>
              </a:rPr>
              <a:t>Manifest Consulting Group (MCG) is a trusted partner to Federal agencies for consulting, human capital and IT needs. Our team of experienced professionals has a proven track record of providing innovative solutions that deliver tangible results. MCG specializes in supporting the full range of Federal agency activities and is designated SBA 8(a), WOSB, EDWOSB, DBE &amp; MWAA SLBE; and on STARS III.  </a:t>
            </a:r>
          </a:p>
        </p:txBody>
      </p:sp>
      <p:sp>
        <p:nvSpPr>
          <p:cNvPr id="9" name="TextBox 8">
            <a:extLst>
              <a:ext uri="{FF2B5EF4-FFF2-40B4-BE49-F238E27FC236}">
                <a16:creationId xmlns:a16="http://schemas.microsoft.com/office/drawing/2014/main" id="{FDD8E16C-F2F7-E7DF-7D39-87E5DB3B0C09}"/>
              </a:ext>
            </a:extLst>
          </p:cNvPr>
          <p:cNvSpPr txBox="1"/>
          <p:nvPr/>
        </p:nvSpPr>
        <p:spPr>
          <a:xfrm>
            <a:off x="263777" y="222218"/>
            <a:ext cx="5536002" cy="461665"/>
          </a:xfrm>
          <a:prstGeom prst="rect">
            <a:avLst/>
          </a:prstGeom>
          <a:noFill/>
        </p:spPr>
        <p:txBody>
          <a:bodyPr wrap="square" rtlCol="0">
            <a:spAutoFit/>
          </a:bodyPr>
          <a:lstStyle/>
          <a:p>
            <a:pPr marL="0" marR="0">
              <a:spcBef>
                <a:spcPts val="0"/>
              </a:spcBef>
              <a:spcAft>
                <a:spcPts val="0"/>
              </a:spcAft>
            </a:pPr>
            <a:r>
              <a:rPr lang="en-US" sz="2400" b="1" kern="0" dirty="0">
                <a:solidFill>
                  <a:srgbClr val="C00000"/>
                </a:solidFill>
                <a:effectLst/>
                <a:latin typeface="Arial" panose="020B0604020202020204" pitchFamily="34" charset="0"/>
                <a:ea typeface="Arial" panose="020B0604020202020204" pitchFamily="34" charset="0"/>
              </a:rPr>
              <a:t>      CAPABILITIES STATEMENT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AB04268-5B8D-6CDD-B448-428A1A4FD623}"/>
              </a:ext>
            </a:extLst>
          </p:cNvPr>
          <p:cNvSpPr txBox="1"/>
          <p:nvPr/>
        </p:nvSpPr>
        <p:spPr>
          <a:xfrm>
            <a:off x="191943" y="1932449"/>
            <a:ext cx="5381469" cy="4678204"/>
          </a:xfrm>
          <a:prstGeom prst="rect">
            <a:avLst/>
          </a:prstGeom>
          <a:noFill/>
        </p:spPr>
        <p:txBody>
          <a:bodyPr wrap="square" rtlCol="0">
            <a:spAutoFit/>
          </a:bodyPr>
          <a:lstStyle/>
          <a:p>
            <a:pPr marL="173038" marR="0" indent="-173038" algn="just">
              <a:spcBef>
                <a:spcPts val="45"/>
              </a:spcBef>
              <a:spcAft>
                <a:spcPts val="0"/>
              </a:spcAft>
              <a:buClr>
                <a:schemeClr val="accent2"/>
              </a:buClr>
              <a:buFont typeface="Wingdings" panose="05000000000000000000" pitchFamily="2" charset="2"/>
              <a:buChar char=""/>
              <a:tabLst>
                <a:tab pos="172720" algn="l"/>
              </a:tabLst>
            </a:pPr>
            <a:r>
              <a:rPr lang="en-US" sz="1400" b="1" dirty="0">
                <a:solidFill>
                  <a:schemeClr val="accent2"/>
                </a:solidFill>
                <a:effectLst/>
                <a:latin typeface="Arial" panose="020B0604020202020204" pitchFamily="34" charset="0"/>
                <a:ea typeface="Arial" panose="020B0604020202020204" pitchFamily="34" charset="0"/>
                <a:cs typeface="Arial" panose="020B0604020202020204" pitchFamily="34" charset="0"/>
              </a:rPr>
              <a:t>Consulting Services: </a:t>
            </a:r>
            <a:r>
              <a:rPr lang="en-US" sz="1200" dirty="0">
                <a:latin typeface="Arial" panose="020B0604020202020204" pitchFamily="34" charset="0"/>
                <a:cs typeface="Times New Roman" panose="02020603050405020304" pitchFamily="18" charset="0"/>
              </a:rPr>
              <a:t>MCG’s consulting services provide comprehensive support for Federal, state and local agencies, including strategic planning, program management, organizational development, process improvement, financial management, and acquisition management. Our consultants possess deep domain expertise and have a keen understanding of the complexities of the Federal government environment. We help our clients navigate complex challenges and achieve their strategic objectives.</a:t>
            </a:r>
          </a:p>
          <a:p>
            <a:pPr marL="173038" marR="0" lvl="0" indent="-173038" algn="just">
              <a:spcBef>
                <a:spcPts val="45"/>
              </a:spcBef>
              <a:spcAft>
                <a:spcPts val="0"/>
              </a:spcAft>
              <a:buClr>
                <a:schemeClr val="accent2"/>
              </a:buClr>
              <a:buFont typeface="Wingdings" panose="05000000000000000000" pitchFamily="2" charset="2"/>
              <a:buChar char=""/>
              <a:tabLst>
                <a:tab pos="172720" algn="l"/>
              </a:tabLst>
            </a:pPr>
            <a:endParaRPr lang="en-US" sz="800" dirty="0">
              <a:effectLst/>
              <a:latin typeface="Arial" panose="020B0604020202020204" pitchFamily="34" charset="0"/>
              <a:ea typeface="Arial" panose="020B0604020202020204" pitchFamily="34" charset="0"/>
              <a:cs typeface="Arial" panose="020B0604020202020204" pitchFamily="34" charset="0"/>
            </a:endParaRPr>
          </a:p>
          <a:p>
            <a:pPr marL="176213" marR="0" indent="-176213" algn="just">
              <a:spcBef>
                <a:spcPts val="45"/>
              </a:spcBef>
              <a:spcAft>
                <a:spcPts val="0"/>
              </a:spcAft>
              <a:buClr>
                <a:schemeClr val="accent2"/>
              </a:buClr>
              <a:buFont typeface="Wingdings" panose="05000000000000000000" pitchFamily="2" charset="2"/>
              <a:buChar char=""/>
              <a:tabLst>
                <a:tab pos="171450" algn="l"/>
              </a:tabLst>
            </a:pPr>
            <a:r>
              <a:rPr lang="en-US" sz="1400" b="1" dirty="0">
                <a:solidFill>
                  <a:schemeClr val="accent2"/>
                </a:solidFill>
                <a:latin typeface="Arial" panose="020B0604020202020204" pitchFamily="34" charset="0"/>
                <a:ea typeface="Arial" panose="020B0604020202020204" pitchFamily="34" charset="0"/>
                <a:cs typeface="Arial" panose="020B0604020202020204" pitchFamily="34" charset="0"/>
              </a:rPr>
              <a:t>Human Capital Services</a:t>
            </a:r>
            <a:r>
              <a:rPr lang="en-US" sz="1400" b="1" dirty="0">
                <a:solidFill>
                  <a:schemeClr val="accent2"/>
                </a:solidFill>
                <a:effectLst/>
                <a:latin typeface="Arial" panose="020B0604020202020204" pitchFamily="34" charset="0"/>
                <a:ea typeface="Arial" panose="020B0604020202020204" pitchFamily="34" charset="0"/>
                <a:cs typeface="Arial" panose="020B0604020202020204" pitchFamily="34" charset="0"/>
              </a:rPr>
              <a:t>: </a:t>
            </a:r>
            <a:r>
              <a:rPr lang="en-US" sz="1200" dirty="0">
                <a:latin typeface="Arial" panose="020B0604020202020204" pitchFamily="34" charset="0"/>
                <a:cs typeface="Times New Roman" panose="02020603050405020304" pitchFamily="18" charset="0"/>
              </a:rPr>
              <a:t>MCG's human capital services provide comprehensive support for Federal, state and local agencies, including workforce planning, talent management, recruitment, employee engagement and training. We help our clients to align their human capital strategy with their business objectives and implement effective solutions that optimize their workforce. Our consultants possess a deep understanding of Federal human capital policies, regulations, and best practices.</a:t>
            </a:r>
          </a:p>
          <a:p>
            <a:pPr marL="173038" marR="0" lvl="0" indent="-173038" algn="just">
              <a:spcBef>
                <a:spcPts val="45"/>
              </a:spcBef>
              <a:spcAft>
                <a:spcPts val="0"/>
              </a:spcAft>
              <a:buClr>
                <a:schemeClr val="accent2"/>
              </a:buClr>
              <a:buFont typeface="Wingdings" panose="05000000000000000000" pitchFamily="2" charset="2"/>
              <a:buChar char=""/>
              <a:tabLst>
                <a:tab pos="172720" algn="l"/>
              </a:tabLst>
            </a:pPr>
            <a:endParaRPr lang="en-US" sz="800" dirty="0">
              <a:effectLst/>
              <a:latin typeface="Arial" panose="020B0604020202020204" pitchFamily="34" charset="0"/>
              <a:ea typeface="Arial" panose="020B0604020202020204" pitchFamily="34" charset="0"/>
              <a:cs typeface="Arial" panose="020B0604020202020204" pitchFamily="34" charset="0"/>
            </a:endParaRPr>
          </a:p>
          <a:p>
            <a:pPr marL="173038" indent="-173038" algn="just">
              <a:spcBef>
                <a:spcPts val="45"/>
              </a:spcBef>
              <a:buClr>
                <a:schemeClr val="accent2"/>
              </a:buClr>
              <a:buFont typeface="Wingdings" panose="05000000000000000000" pitchFamily="2" charset="2"/>
              <a:buChar char=""/>
              <a:tabLst>
                <a:tab pos="172720" algn="l"/>
              </a:tabLst>
            </a:pPr>
            <a:r>
              <a:rPr lang="en-US" sz="1400" b="1" dirty="0">
                <a:solidFill>
                  <a:schemeClr val="accent2"/>
                </a:solidFill>
                <a:effectLst/>
                <a:latin typeface="Arial" panose="020B0604020202020204" pitchFamily="34" charset="0"/>
                <a:ea typeface="Arial" panose="020B0604020202020204" pitchFamily="34" charset="0"/>
                <a:cs typeface="Arial" panose="020B0604020202020204" pitchFamily="34" charset="0"/>
              </a:rPr>
              <a:t>IT Services: </a:t>
            </a:r>
            <a:r>
              <a:rPr lang="en-US" sz="1200" dirty="0">
                <a:effectLst/>
                <a:latin typeface="Arial" panose="020B0604020202020204" pitchFamily="34" charset="0"/>
                <a:ea typeface="Calibri" panose="020F0502020204030204" pitchFamily="34" charset="0"/>
                <a:cs typeface="Times New Roman" panose="02020603050405020304" pitchFamily="18" charset="0"/>
              </a:rPr>
              <a:t>MCG's IT services provide comprehensive support for Federal, state and local agencies, including systems engineering, software development, cybersecurity, and data analytics. We help our clients optimize their IT investments and leverage emerging technologies to achieve their mission objectives. Our consultants possess deep technical expertise and have experience implementing complex IT solutions for government.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756B06FA-1DC7-3C23-1920-88BC39E5C8FF}"/>
              </a:ext>
            </a:extLst>
          </p:cNvPr>
          <p:cNvSpPr/>
          <p:nvPr/>
        </p:nvSpPr>
        <p:spPr>
          <a:xfrm>
            <a:off x="173908" y="9125433"/>
            <a:ext cx="7449066" cy="8868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pPr>
            <a:r>
              <a:rPr lang="fr-FR" sz="1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Corliss Jackson</a:t>
            </a:r>
          </a:p>
          <a:p>
            <a:pPr marL="0" marR="0" algn="ctr">
              <a:spcBef>
                <a:spcPts val="0"/>
              </a:spcBef>
            </a:pPr>
            <a:r>
              <a:rPr lang="fr-FR"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CJackson@ManifestConsultingGroup.com</a:t>
            </a:r>
            <a:r>
              <a:rPr lang="fr-FR"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fr-FR" sz="1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Phone: 703.509.8677</a:t>
            </a:r>
          </a:p>
          <a:p>
            <a:pPr marL="0" marR="0" algn="ctr">
              <a:spcBef>
                <a:spcPts val="0"/>
              </a:spcBef>
            </a:pPr>
            <a:r>
              <a:rPr lang="fr-FR" sz="1600" b="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www.ManifestConsultingGroup.com</a:t>
            </a:r>
            <a:r>
              <a:rPr lang="fr-FR" sz="1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  </a:t>
            </a:r>
            <a:r>
              <a:rPr lang="fr-FR" sz="1600" b="1" dirty="0" err="1">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www.LinkedIn.com</a:t>
            </a:r>
            <a:r>
              <a:rPr lang="fr-FR" sz="1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/in/ManifestCG</a:t>
            </a:r>
          </a:p>
          <a:p>
            <a:pPr marL="0" marR="0" algn="ctr">
              <a:spcBef>
                <a:spcPts val="0"/>
              </a:spcBef>
              <a:spcAft>
                <a:spcPts val="600"/>
              </a:spcAft>
            </a:pPr>
            <a:endParaRPr lang="fr-FR" sz="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6" name="Picture 15" descr="Image result for common wealth of virginia swam logos">
            <a:extLst>
              <a:ext uri="{FF2B5EF4-FFF2-40B4-BE49-F238E27FC236}">
                <a16:creationId xmlns:a16="http://schemas.microsoft.com/office/drawing/2014/main" id="{CDC85510-2908-33A9-51CE-E3DE849EAB9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734236" y="7806721"/>
            <a:ext cx="1685999" cy="675885"/>
          </a:xfrm>
          <a:prstGeom prst="rect">
            <a:avLst/>
          </a:prstGeom>
          <a:noFill/>
          <a:ln>
            <a:noFill/>
          </a:ln>
        </p:spPr>
      </p:pic>
      <p:pic>
        <p:nvPicPr>
          <p:cNvPr id="17" name="Picture 16">
            <a:extLst>
              <a:ext uri="{FF2B5EF4-FFF2-40B4-BE49-F238E27FC236}">
                <a16:creationId xmlns:a16="http://schemas.microsoft.com/office/drawing/2014/main" id="{25B09450-0FDA-B9EC-2342-DA2F2E7FA6B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52758" y="7658873"/>
            <a:ext cx="953770" cy="921191"/>
          </a:xfrm>
          <a:prstGeom prst="rect">
            <a:avLst/>
          </a:prstGeom>
          <a:noFill/>
          <a:ln>
            <a:noFill/>
          </a:ln>
        </p:spPr>
      </p:pic>
      <p:sp>
        <p:nvSpPr>
          <p:cNvPr id="20" name="Rectangle 19">
            <a:extLst>
              <a:ext uri="{FF2B5EF4-FFF2-40B4-BE49-F238E27FC236}">
                <a16:creationId xmlns:a16="http://schemas.microsoft.com/office/drawing/2014/main" id="{9CE249C0-999B-477B-FFFB-F9685B1FE701}"/>
              </a:ext>
            </a:extLst>
          </p:cNvPr>
          <p:cNvSpPr/>
          <p:nvPr/>
        </p:nvSpPr>
        <p:spPr>
          <a:xfrm>
            <a:off x="365615" y="1820754"/>
            <a:ext cx="5106718" cy="646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4A7B799-CA41-698E-8B0E-E05D351544F4}"/>
              </a:ext>
            </a:extLst>
          </p:cNvPr>
          <p:cNvSpPr/>
          <p:nvPr/>
        </p:nvSpPr>
        <p:spPr>
          <a:xfrm>
            <a:off x="289379" y="7516252"/>
            <a:ext cx="5284033" cy="578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Graphical user interface&#10;&#10;Description automatically generated with medium confidence">
            <a:extLst>
              <a:ext uri="{FF2B5EF4-FFF2-40B4-BE49-F238E27FC236}">
                <a16:creationId xmlns:a16="http://schemas.microsoft.com/office/drawing/2014/main" id="{25FA20C3-7575-B332-89AD-A87D522305D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6210" y="7759409"/>
            <a:ext cx="588220" cy="655359"/>
          </a:xfrm>
          <a:prstGeom prst="rect">
            <a:avLst/>
          </a:prstGeom>
        </p:spPr>
      </p:pic>
      <p:sp>
        <p:nvSpPr>
          <p:cNvPr id="23" name="Rectangle 22">
            <a:extLst>
              <a:ext uri="{FF2B5EF4-FFF2-40B4-BE49-F238E27FC236}">
                <a16:creationId xmlns:a16="http://schemas.microsoft.com/office/drawing/2014/main" id="{E08797B9-2CEC-39BC-34C9-10D6BE0FAC0C}"/>
              </a:ext>
            </a:extLst>
          </p:cNvPr>
          <p:cNvSpPr/>
          <p:nvPr/>
        </p:nvSpPr>
        <p:spPr>
          <a:xfrm>
            <a:off x="5848302" y="4758925"/>
            <a:ext cx="1371600" cy="36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xt, application&#10;&#10;Description automatically generated">
            <a:extLst>
              <a:ext uri="{FF2B5EF4-FFF2-40B4-BE49-F238E27FC236}">
                <a16:creationId xmlns:a16="http://schemas.microsoft.com/office/drawing/2014/main" id="{E1605A58-388D-66B6-D9DB-ABF1D9E2A749}"/>
              </a:ext>
            </a:extLst>
          </p:cNvPr>
          <p:cNvPicPr>
            <a:picLocks noChangeAspect="1"/>
          </p:cNvPicPr>
          <p:nvPr/>
        </p:nvPicPr>
        <p:blipFill rotWithShape="1">
          <a:blip r:embed="rId7">
            <a:extLst>
              <a:ext uri="{28A0092B-C50C-407E-A947-70E740481C1C}">
                <a14:useLocalDpi xmlns:a14="http://schemas.microsoft.com/office/drawing/2010/main" val="0"/>
              </a:ext>
            </a:extLst>
          </a:blip>
          <a:srcRect l="8534" t="6843" r="9111" b="7611"/>
          <a:stretch/>
        </p:blipFill>
        <p:spPr>
          <a:xfrm>
            <a:off x="1860127" y="7744964"/>
            <a:ext cx="541337" cy="674776"/>
          </a:xfrm>
          <a:prstGeom prst="rect">
            <a:avLst/>
          </a:prstGeom>
        </p:spPr>
      </p:pic>
      <p:pic>
        <p:nvPicPr>
          <p:cNvPr id="12" name="Picture 11" descr="Graphical user interface, text, application&#10;&#10;Description automatically generated">
            <a:extLst>
              <a:ext uri="{FF2B5EF4-FFF2-40B4-BE49-F238E27FC236}">
                <a16:creationId xmlns:a16="http://schemas.microsoft.com/office/drawing/2014/main" id="{EEA437D2-E150-CED2-8C77-EA058E6974F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06658" y="7745908"/>
            <a:ext cx="541337" cy="664005"/>
          </a:xfrm>
          <a:prstGeom prst="rect">
            <a:avLst/>
          </a:prstGeom>
        </p:spPr>
      </p:pic>
      <p:pic>
        <p:nvPicPr>
          <p:cNvPr id="15" name="Picture 14" descr="A picture containing graphical user interface&#10;&#10;Description automatically generated">
            <a:extLst>
              <a:ext uri="{FF2B5EF4-FFF2-40B4-BE49-F238E27FC236}">
                <a16:creationId xmlns:a16="http://schemas.microsoft.com/office/drawing/2014/main" id="{C9ECFE22-0243-434D-EE0C-A4753C362BEC}"/>
              </a:ext>
            </a:extLst>
          </p:cNvPr>
          <p:cNvPicPr/>
          <p:nvPr/>
        </p:nvPicPr>
        <p:blipFill rotWithShape="1">
          <a:blip r:embed="rId9">
            <a:extLst>
              <a:ext uri="{28A0092B-C50C-407E-A947-70E740481C1C}">
                <a14:useLocalDpi xmlns:a14="http://schemas.microsoft.com/office/drawing/2010/main" val="0"/>
              </a:ext>
            </a:extLst>
          </a:blip>
          <a:srcRect t="10924" b="13324"/>
          <a:stretch/>
        </p:blipFill>
        <p:spPr bwMode="auto">
          <a:xfrm>
            <a:off x="2552758" y="8557916"/>
            <a:ext cx="2888523" cy="557994"/>
          </a:xfrm>
          <a:prstGeom prst="rect">
            <a:avLst/>
          </a:prstGeom>
          <a:noFill/>
        </p:spPr>
      </p:pic>
      <p:grpSp>
        <p:nvGrpSpPr>
          <p:cNvPr id="2" name="Group 1">
            <a:extLst>
              <a:ext uri="{FF2B5EF4-FFF2-40B4-BE49-F238E27FC236}">
                <a16:creationId xmlns:a16="http://schemas.microsoft.com/office/drawing/2014/main" id="{BA6CB22A-A0EF-20BB-6934-FEE9791B08EE}"/>
              </a:ext>
            </a:extLst>
          </p:cNvPr>
          <p:cNvGrpSpPr/>
          <p:nvPr/>
        </p:nvGrpSpPr>
        <p:grpSpPr>
          <a:xfrm>
            <a:off x="669211" y="8466828"/>
            <a:ext cx="1661910" cy="778348"/>
            <a:chOff x="193313" y="6907435"/>
            <a:chExt cx="1661910" cy="778348"/>
          </a:xfrm>
        </p:grpSpPr>
        <p:pic>
          <p:nvPicPr>
            <p:cNvPr id="26" name="Picture 25">
              <a:extLst>
                <a:ext uri="{FF2B5EF4-FFF2-40B4-BE49-F238E27FC236}">
                  <a16:creationId xmlns:a16="http://schemas.microsoft.com/office/drawing/2014/main" id="{96D3CB6D-B877-9FF0-A365-84DD54EBCFAA}"/>
                </a:ext>
              </a:extLst>
            </p:cNvPr>
            <p:cNvPicPr>
              <a:picLocks noChangeAspect="1"/>
            </p:cNvPicPr>
            <p:nvPr/>
          </p:nvPicPr>
          <p:blipFill rotWithShape="1">
            <a:blip r:embed="rId10"/>
            <a:srcRect t="12149"/>
            <a:stretch/>
          </p:blipFill>
          <p:spPr>
            <a:xfrm>
              <a:off x="193313" y="6907435"/>
              <a:ext cx="1604739" cy="655359"/>
            </a:xfrm>
            <a:prstGeom prst="rect">
              <a:avLst/>
            </a:prstGeom>
          </p:spPr>
        </p:pic>
        <p:sp>
          <p:nvSpPr>
            <p:cNvPr id="25" name="TextBox 24">
              <a:extLst>
                <a:ext uri="{FF2B5EF4-FFF2-40B4-BE49-F238E27FC236}">
                  <a16:creationId xmlns:a16="http://schemas.microsoft.com/office/drawing/2014/main" id="{6660D5EC-7EF2-0680-936D-C6F74799A146}"/>
                </a:ext>
              </a:extLst>
            </p:cNvPr>
            <p:cNvSpPr txBox="1"/>
            <p:nvPr/>
          </p:nvSpPr>
          <p:spPr>
            <a:xfrm>
              <a:off x="647775" y="7378006"/>
              <a:ext cx="1207448" cy="307777"/>
            </a:xfrm>
            <a:prstGeom prst="rect">
              <a:avLst/>
            </a:prstGeom>
            <a:noFill/>
          </p:spPr>
          <p:txBody>
            <a:bodyPr wrap="square" rtlCol="0">
              <a:spAutoFit/>
            </a:bodyPr>
            <a:lstStyle/>
            <a:p>
              <a:pPr algn="ctr"/>
              <a:r>
                <a:rPr lang="en-US" sz="700" b="1" i="1" dirty="0">
                  <a:effectLst/>
                  <a:latin typeface="Arial Narrow" panose="020B0606020202030204" pitchFamily="34" charset="0"/>
                  <a:ea typeface="Calibri" panose="020F0502020204030204" pitchFamily="34" charset="0"/>
                  <a:cs typeface="Times New Roman" panose="02020603050405020304" pitchFamily="18" charset="0"/>
                </a:rPr>
                <a:t>Contract #:47QTCB21D0122</a:t>
              </a:r>
              <a:endParaRPr lang="en-US" sz="700" dirty="0">
                <a:effectLst/>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700" dirty="0">
                <a:latin typeface="Arial Narrow" panose="020B0606020202030204" pitchFamily="34" charset="0"/>
              </a:endParaRPr>
            </a:p>
          </p:txBody>
        </p:sp>
      </p:grpSp>
      <p:sp>
        <p:nvSpPr>
          <p:cNvPr id="13" name="Rectangle 12">
            <a:extLst>
              <a:ext uri="{FF2B5EF4-FFF2-40B4-BE49-F238E27FC236}">
                <a16:creationId xmlns:a16="http://schemas.microsoft.com/office/drawing/2014/main" id="{52B2A325-6D6E-9A2B-9E0C-D9C3A07049C3}"/>
              </a:ext>
            </a:extLst>
          </p:cNvPr>
          <p:cNvSpPr/>
          <p:nvPr/>
        </p:nvSpPr>
        <p:spPr>
          <a:xfrm>
            <a:off x="5643798" y="1953879"/>
            <a:ext cx="1979176" cy="71066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Ins="45720" rtlCol="0" anchor="t"/>
          <a:lstStyle/>
          <a:p>
            <a:pPr marL="0" marR="0" algn="ctr">
              <a:spcBef>
                <a:spcPts val="0"/>
              </a:spcBef>
            </a:pPr>
            <a:r>
              <a:rPr lang="en-US" sz="105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CAGE </a:t>
            </a:r>
            <a:r>
              <a:rPr lang="en-US" sz="1050" b="1" cap="small" dirty="0">
                <a:solidFill>
                  <a:schemeClr val="bg1"/>
                </a:solidFill>
                <a:latin typeface="Arial Narrow" panose="020B0606020202030204" pitchFamily="34" charset="0"/>
                <a:cs typeface="Times New Roman" panose="02020603050405020304" pitchFamily="18" charset="0"/>
              </a:rPr>
              <a:t>Code: </a:t>
            </a:r>
            <a:r>
              <a:rPr lang="en-US" sz="1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5T0H5</a:t>
            </a:r>
          </a:p>
          <a:p>
            <a:pPr marL="0" marR="0" algn="ctr">
              <a:spcBef>
                <a:spcPts val="0"/>
              </a:spcBef>
            </a:pPr>
            <a:r>
              <a:rPr lang="en-US" sz="105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UEI: </a:t>
            </a:r>
            <a:r>
              <a:rPr lang="en-US" sz="1000" dirty="0">
                <a:solidFill>
                  <a:schemeClr val="bg1"/>
                </a:solidFill>
                <a:latin typeface="Arial Narrow" panose="020B0606020202030204" pitchFamily="34" charset="0"/>
                <a:cs typeface="Times New Roman" panose="02020603050405020304" pitchFamily="18" charset="0"/>
              </a:rPr>
              <a:t>HBWUN64KZNN4</a:t>
            </a:r>
          </a:p>
          <a:p>
            <a:pPr algn="ctr">
              <a:spcAft>
                <a:spcPts val="300"/>
              </a:spcAft>
            </a:pPr>
            <a:r>
              <a:rPr lang="en-US" sz="105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NAICS </a:t>
            </a:r>
            <a:r>
              <a:rPr lang="en-US" sz="1050" b="1" cap="small" dirty="0">
                <a:solidFill>
                  <a:schemeClr val="bg1"/>
                </a:solidFill>
                <a:latin typeface="Arial Narrow" panose="020B0606020202030204" pitchFamily="34" charset="0"/>
                <a:cs typeface="Times New Roman" panose="02020603050405020304" pitchFamily="18" charset="0"/>
              </a:rPr>
              <a:t>Codes</a:t>
            </a:r>
          </a:p>
          <a:p>
            <a:pPr algn="ctr">
              <a:spcBef>
                <a:spcPts val="45"/>
              </a:spcBef>
              <a:tabLst>
                <a:tab pos="222250" algn="l"/>
              </a:tabLst>
            </a:pPr>
            <a:r>
              <a:rPr lang="en-US" sz="900" b="1" dirty="0">
                <a:solidFill>
                  <a:schemeClr val="bg1"/>
                </a:solidFill>
                <a:latin typeface="Arial Narrow" panose="020B0606020202030204" pitchFamily="34" charset="0"/>
              </a:rPr>
              <a:t>423430, 541611, 541612, 541512, 541519 541618, 561110, 561311, 561312, 561320 561499, 611430, 813312 </a:t>
            </a:r>
          </a:p>
          <a:p>
            <a:pPr marL="0" marR="0" algn="ctr">
              <a:spcBef>
                <a:spcPts val="0"/>
              </a:spcBef>
            </a:pPr>
            <a:endParaRPr lang="en-US" sz="500" b="1" cap="small" dirty="0">
              <a:solidFill>
                <a:schemeClr val="tx1"/>
              </a:solidFill>
              <a:latin typeface="Arial Narrow" panose="020B0606020202030204" pitchFamily="34" charset="0"/>
              <a:ea typeface="Calibri" panose="020F0502020204030204" pitchFamily="34" charset="0"/>
              <a:cs typeface="Times New Roman" panose="02020603050405020304" pitchFamily="18" charset="0"/>
            </a:endParaRPr>
          </a:p>
          <a:p>
            <a:pPr marL="0" marR="0" algn="ctr">
              <a:spcBef>
                <a:spcPts val="0"/>
              </a:spcBef>
            </a:pPr>
            <a:r>
              <a:rPr lang="en-US" sz="1100" b="1" cap="small"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Consulting Services</a:t>
            </a:r>
            <a:endParaRPr lang="en-US" sz="1100" cap="small"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Acquisition Support </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Administrative Support</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Business Intelligence &amp; Analysis</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Business Process Engineering</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Compliance &amp; Risk Management  </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Facilities Management</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ea typeface="Arial" panose="020B0604020202020204" pitchFamily="34" charset="0"/>
              </a:rPr>
              <a:t>FOIA</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ea typeface="Arial" panose="020B0604020202020204" pitchFamily="34" charset="0"/>
              </a:rPr>
              <a:t>Organizational Development</a:t>
            </a:r>
          </a:p>
          <a:p>
            <a:pPr marL="112713" marR="0" lvl="0" indent="-112713">
              <a:spcBef>
                <a:spcPts val="45"/>
              </a:spcBef>
              <a:buFont typeface="Wingdings" panose="05000000000000000000" pitchFamily="2" charset="2"/>
              <a:buChar char="v"/>
            </a:pPr>
            <a:r>
              <a:rPr lang="en-US" sz="900" b="1" dirty="0">
                <a:solidFill>
                  <a:schemeClr val="bg1"/>
                </a:solidFill>
                <a:effectLst/>
                <a:latin typeface="Arial Narrow" panose="020B0606020202030204" pitchFamily="34" charset="0"/>
                <a:ea typeface="Arial" panose="020B0604020202020204" pitchFamily="34" charset="0"/>
              </a:rPr>
              <a:t>Program &amp; Project Management</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ea typeface="Arial" panose="020B0604020202020204" pitchFamily="34" charset="0"/>
              </a:rPr>
              <a:t>Records Management</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ea typeface="Arial" panose="020B0604020202020204" pitchFamily="34" charset="0"/>
              </a:rPr>
              <a:t>Strategic Planning</a:t>
            </a:r>
          </a:p>
          <a:p>
            <a:pPr marR="0" lvl="0">
              <a:spcBef>
                <a:spcPts val="45"/>
              </a:spcBef>
            </a:pPr>
            <a:endParaRPr lang="en-US" sz="500" b="1" cap="small" dirty="0">
              <a:solidFill>
                <a:schemeClr val="bg1"/>
              </a:solidFill>
              <a:latin typeface="Arial Narrow" panose="020B0606020202030204" pitchFamily="34" charset="0"/>
              <a:cs typeface="Times New Roman" panose="02020603050405020304" pitchFamily="18" charset="0"/>
            </a:endParaRPr>
          </a:p>
          <a:p>
            <a:pPr algn="ctr"/>
            <a:r>
              <a:rPr lang="en-US" sz="1050" b="1" cap="small" dirty="0">
                <a:solidFill>
                  <a:schemeClr val="bg1"/>
                </a:solidFill>
                <a:latin typeface="Arial Narrow" panose="020B0606020202030204" pitchFamily="34" charset="0"/>
                <a:cs typeface="Times New Roman" panose="02020603050405020304" pitchFamily="18" charset="0"/>
              </a:rPr>
              <a:t>Human Capital Services</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Classification &amp; Position Management</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Executive Resources &amp; Coaching</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DEIA Planning &amp; Implementation</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Human Capital Planning</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HR Operations &amp; Processing</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Leadership Development </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Performance Management &amp; Individual Development Planning</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SES Candidate Development Program</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Staffing and Recruiting</a:t>
            </a:r>
          </a:p>
          <a:p>
            <a:pPr marL="112713" indent="-112713">
              <a:buFont typeface="Wingdings" panose="05000000000000000000" pitchFamily="2" charset="2"/>
              <a:buChar char="v"/>
            </a:pPr>
            <a:r>
              <a:rPr lang="en-US" sz="900" b="1" dirty="0">
                <a:solidFill>
                  <a:schemeClr val="bg1"/>
                </a:solidFill>
                <a:latin typeface="Arial Narrow" panose="020B0606020202030204" pitchFamily="34" charset="0"/>
              </a:rPr>
              <a:t>Workforce, Succession &amp; Strategic Planning</a:t>
            </a:r>
          </a:p>
          <a:p>
            <a:pPr marL="112713" indent="-112713">
              <a:buFont typeface="Wingdings" panose="05000000000000000000" pitchFamily="2" charset="2"/>
              <a:buChar char="v"/>
            </a:pPr>
            <a:r>
              <a:rPr lang="en-US" sz="1000" b="1" dirty="0">
                <a:solidFill>
                  <a:schemeClr val="bg1"/>
                </a:solidFill>
                <a:latin typeface="Arial Narrow" panose="020B0606020202030204" pitchFamily="34" charset="0"/>
              </a:rPr>
              <a:t>Training</a:t>
            </a:r>
          </a:p>
          <a:p>
            <a:endParaRPr lang="en-US" sz="500" b="1" cap="small" dirty="0">
              <a:solidFill>
                <a:schemeClr val="bg1"/>
              </a:solidFill>
              <a:latin typeface="Arial Narrow" panose="020B0606020202030204" pitchFamily="34" charset="0"/>
              <a:cs typeface="Times New Roman" panose="02020603050405020304" pitchFamily="18" charset="0"/>
            </a:endParaRPr>
          </a:p>
          <a:p>
            <a:pPr marR="0" algn="ctr"/>
            <a:r>
              <a:rPr lang="en-US" sz="1050" b="1" cap="small" dirty="0">
                <a:solidFill>
                  <a:schemeClr val="bg1"/>
                </a:solidFill>
                <a:latin typeface="Arial Narrow" panose="020B0606020202030204" pitchFamily="34" charset="0"/>
                <a:cs typeface="Times New Roman" panose="02020603050405020304" pitchFamily="18" charset="0"/>
              </a:rPr>
              <a:t>IT Services</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CIO Support </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Cloud Services</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COTS Integration</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Data Management &amp; Analytics</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DevOps &amp; Continuous Integration</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Emerging Technology</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IT Modernization</a:t>
            </a:r>
          </a:p>
          <a:p>
            <a:pPr marL="112713" marR="0" lvl="0"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SETA Support</a:t>
            </a:r>
          </a:p>
          <a:p>
            <a:pPr marL="112713" indent="-112713">
              <a:buFont typeface="Wingdings" panose="05000000000000000000" pitchFamily="2" charset="2"/>
              <a:buChar char="v"/>
            </a:pPr>
            <a:r>
              <a:rPr lang="en-US" sz="900" b="1" dirty="0">
                <a:solidFill>
                  <a:schemeClr val="bg1"/>
                </a:solidFill>
                <a:latin typeface="Arial Narrow" panose="020B0606020202030204" pitchFamily="34" charset="0"/>
              </a:rPr>
              <a:t>Systems Architecture </a:t>
            </a:r>
            <a:endParaRPr lang="en-US" sz="1000" b="1" cap="small" dirty="0">
              <a:solidFill>
                <a:schemeClr val="bg1"/>
              </a:solidFill>
              <a:latin typeface="Arial Narrow" panose="020B0606020202030204" pitchFamily="34" charset="0"/>
              <a:cs typeface="Times New Roman" panose="02020603050405020304" pitchFamily="18" charset="0"/>
            </a:endParaRPr>
          </a:p>
          <a:p>
            <a:pPr marL="112713" indent="-112713">
              <a:buFont typeface="Wingdings" panose="05000000000000000000" pitchFamily="2" charset="2"/>
              <a:buChar char="v"/>
            </a:pPr>
            <a:endParaRPr lang="en-US" sz="500" b="1" cap="small" dirty="0">
              <a:solidFill>
                <a:schemeClr val="bg1"/>
              </a:solidFill>
              <a:latin typeface="Arial Narrow" panose="020B0606020202030204" pitchFamily="34" charset="0"/>
              <a:cs typeface="Times New Roman" panose="02020603050405020304" pitchFamily="18" charset="0"/>
            </a:endParaRPr>
          </a:p>
          <a:p>
            <a:pPr marL="112713" indent="-112713">
              <a:buFont typeface="Wingdings" panose="05000000000000000000" pitchFamily="2" charset="2"/>
              <a:buChar char="v"/>
            </a:pPr>
            <a:endParaRPr lang="en-US" sz="500" b="1" cap="small" dirty="0">
              <a:solidFill>
                <a:schemeClr val="bg1"/>
              </a:solidFill>
              <a:latin typeface="Arial Narrow" panose="020B0606020202030204" pitchFamily="34" charset="0"/>
              <a:cs typeface="Times New Roman" panose="02020603050405020304" pitchFamily="18" charset="0"/>
            </a:endParaRPr>
          </a:p>
          <a:p>
            <a:pPr algn="ctr"/>
            <a:r>
              <a:rPr lang="en-US" sz="1050" b="1" cap="small" dirty="0">
                <a:solidFill>
                  <a:schemeClr val="bg1"/>
                </a:solidFill>
                <a:latin typeface="Arial Narrow" panose="020B0606020202030204" pitchFamily="34" charset="0"/>
                <a:cs typeface="Times New Roman" panose="02020603050405020304" pitchFamily="18" charset="0"/>
              </a:rPr>
              <a:t>Value-Added Reseller (VAR)</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CISCO Systems, Inc</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Barracuda Networks</a:t>
            </a:r>
          </a:p>
          <a:p>
            <a:pPr marL="112713" indent="-112713">
              <a:spcBef>
                <a:spcPts val="45"/>
              </a:spcBef>
              <a:buFont typeface="Wingdings" panose="05000000000000000000" pitchFamily="2" charset="2"/>
              <a:buChar char="v"/>
            </a:pPr>
            <a:r>
              <a:rPr lang="en-US" sz="900" b="1" dirty="0">
                <a:solidFill>
                  <a:schemeClr val="bg1"/>
                </a:solidFill>
                <a:latin typeface="Arial Narrow" panose="020B0606020202030204" pitchFamily="34" charset="0"/>
              </a:rPr>
              <a:t>Adobe Solutions/Enterprise License</a:t>
            </a:r>
          </a:p>
          <a:p>
            <a:pPr marL="112713" indent="-112713">
              <a:spcBef>
                <a:spcPts val="45"/>
              </a:spcBef>
              <a:buFont typeface="Wingdings" panose="05000000000000000000" pitchFamily="2" charset="2"/>
              <a:buChar char="v"/>
            </a:pPr>
            <a:endParaRPr lang="en-US" sz="1000" dirty="0">
              <a:solidFill>
                <a:schemeClr val="bg1"/>
              </a:solidFill>
              <a:latin typeface="Arial Narrow" panose="020B0606020202030204" pitchFamily="34" charset="0"/>
            </a:endParaRPr>
          </a:p>
          <a:p>
            <a:pPr>
              <a:spcBef>
                <a:spcPts val="45"/>
              </a:spcBef>
            </a:pPr>
            <a:endParaRPr lang="en-US" sz="1000" dirty="0">
              <a:solidFill>
                <a:schemeClr val="bg1"/>
              </a:solidFill>
              <a:latin typeface="Arial Narrow" panose="020B0606020202030204" pitchFamily="34" charset="0"/>
            </a:endParaRPr>
          </a:p>
        </p:txBody>
      </p:sp>
      <p:sp>
        <p:nvSpPr>
          <p:cNvPr id="22" name="Rectangle 21">
            <a:extLst>
              <a:ext uri="{FF2B5EF4-FFF2-40B4-BE49-F238E27FC236}">
                <a16:creationId xmlns:a16="http://schemas.microsoft.com/office/drawing/2014/main" id="{80277A26-D751-8ADE-30B9-07DD1DE6F3F8}"/>
              </a:ext>
            </a:extLst>
          </p:cNvPr>
          <p:cNvSpPr/>
          <p:nvPr/>
        </p:nvSpPr>
        <p:spPr>
          <a:xfrm>
            <a:off x="5848302" y="3160376"/>
            <a:ext cx="16002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a:p>
        </p:txBody>
      </p:sp>
      <p:sp>
        <p:nvSpPr>
          <p:cNvPr id="6" name="TextBox 5">
            <a:extLst>
              <a:ext uri="{FF2B5EF4-FFF2-40B4-BE49-F238E27FC236}">
                <a16:creationId xmlns:a16="http://schemas.microsoft.com/office/drawing/2014/main" id="{6DD29A07-D517-1908-0D1D-C381C82EA362}"/>
              </a:ext>
            </a:extLst>
          </p:cNvPr>
          <p:cNvSpPr txBox="1"/>
          <p:nvPr/>
        </p:nvSpPr>
        <p:spPr>
          <a:xfrm>
            <a:off x="264652" y="6580708"/>
            <a:ext cx="5333485" cy="938719"/>
          </a:xfrm>
          <a:prstGeom prst="rect">
            <a:avLst/>
          </a:prstGeom>
          <a:noFill/>
        </p:spPr>
        <p:txBody>
          <a:bodyPr wrap="square">
            <a:spAutoFit/>
          </a:bodyPr>
          <a:lstStyle/>
          <a:p>
            <a:pPr marL="0" marR="0" algn="just">
              <a:spcBef>
                <a:spcPts val="0"/>
              </a:spcBef>
              <a:spcAft>
                <a:spcPts val="0"/>
              </a:spcAft>
            </a:pPr>
            <a:r>
              <a:rPr lang="en-US" sz="1100" b="1" i="1" dirty="0">
                <a:effectLst/>
                <a:latin typeface="Arial" panose="020B0604020202020204" pitchFamily="34" charset="0"/>
                <a:ea typeface="Calibri" panose="020F0502020204030204" pitchFamily="34" charset="0"/>
                <a:cs typeface="Times New Roman" panose="02020603050405020304" pitchFamily="18" charset="0"/>
              </a:rPr>
              <a:t>At MCG, we are committed to delivering high-quality services that meet the unique needs of our clients. We pride ourselves on our ability to develop innovative solutions that deliver tangible results. Our focus on customer satisfaction and commitment to excellence has earned us a reputation as a trusted partner to government agencies.</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4A8DA508-39ED-6E14-9B1A-B3E0B39E4404}"/>
              </a:ext>
            </a:extLst>
          </p:cNvPr>
          <p:cNvSpPr/>
          <p:nvPr/>
        </p:nvSpPr>
        <p:spPr>
          <a:xfrm>
            <a:off x="5848302" y="4911521"/>
            <a:ext cx="16002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a:p>
        </p:txBody>
      </p:sp>
      <p:sp>
        <p:nvSpPr>
          <p:cNvPr id="14" name="Rectangle 13">
            <a:extLst>
              <a:ext uri="{FF2B5EF4-FFF2-40B4-BE49-F238E27FC236}">
                <a16:creationId xmlns:a16="http://schemas.microsoft.com/office/drawing/2014/main" id="{F26FADF8-7FAA-8C6B-112F-876477875D23}"/>
              </a:ext>
            </a:extLst>
          </p:cNvPr>
          <p:cNvSpPr/>
          <p:nvPr/>
        </p:nvSpPr>
        <p:spPr>
          <a:xfrm>
            <a:off x="5848302" y="6932365"/>
            <a:ext cx="16002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a:p>
        </p:txBody>
      </p:sp>
      <p:sp>
        <p:nvSpPr>
          <p:cNvPr id="18" name="Rectangle 17">
            <a:extLst>
              <a:ext uri="{FF2B5EF4-FFF2-40B4-BE49-F238E27FC236}">
                <a16:creationId xmlns:a16="http://schemas.microsoft.com/office/drawing/2014/main" id="{488E7167-C237-69FC-BF5D-DA1B6329FEB5}"/>
              </a:ext>
            </a:extLst>
          </p:cNvPr>
          <p:cNvSpPr/>
          <p:nvPr/>
        </p:nvSpPr>
        <p:spPr>
          <a:xfrm>
            <a:off x="5848302" y="8489843"/>
            <a:ext cx="16002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a:p>
        </p:txBody>
      </p:sp>
    </p:spTree>
    <p:extLst>
      <p:ext uri="{BB962C8B-B14F-4D97-AF65-F5344CB8AC3E}">
        <p14:creationId xmlns:p14="http://schemas.microsoft.com/office/powerpoint/2010/main" val="2986369804"/>
      </p:ext>
    </p:extLst>
  </p:cSld>
  <p:clrMapOvr>
    <a:masterClrMapping/>
  </p:clrMapOvr>
</p:sld>
</file>

<file path=ppt/theme/theme1.xml><?xml version="1.0" encoding="utf-8"?>
<a:theme xmlns:a="http://schemas.openxmlformats.org/drawingml/2006/main" name="Office Theme">
  <a:themeElements>
    <a:clrScheme name="mcg">
      <a:dk1>
        <a:sysClr val="windowText" lastClr="000000"/>
      </a:dk1>
      <a:lt1>
        <a:sysClr val="window" lastClr="FFFFFF"/>
      </a:lt1>
      <a:dk2>
        <a:srgbClr val="44546A"/>
      </a:dk2>
      <a:lt2>
        <a:srgbClr val="E7E6E6"/>
      </a:lt2>
      <a:accent1>
        <a:srgbClr val="0C2D84"/>
      </a:accent1>
      <a:accent2>
        <a:srgbClr val="AA1527"/>
      </a:accent2>
      <a:accent3>
        <a:srgbClr val="A5A5A5"/>
      </a:accent3>
      <a:accent4>
        <a:srgbClr val="FFA825"/>
      </a:accent4>
      <a:accent5>
        <a:srgbClr val="522558"/>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6365</TotalTime>
  <Words>525</Words>
  <Application>Microsoft Macintosh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cobb</dc:creator>
  <cp:lastModifiedBy>Corliss Jackson</cp:lastModifiedBy>
  <cp:revision>33</cp:revision>
  <dcterms:created xsi:type="dcterms:W3CDTF">2022-05-21T13:29:48Z</dcterms:created>
  <dcterms:modified xsi:type="dcterms:W3CDTF">2023-04-04T16:54:38Z</dcterms:modified>
</cp:coreProperties>
</file>